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15"/>
  </p:notesMasterIdLst>
  <p:handoutMasterIdLst>
    <p:handoutMasterId r:id="rId16"/>
  </p:handoutMasterIdLst>
  <p:sldIdLst>
    <p:sldId id="326" r:id="rId2"/>
    <p:sldId id="324" r:id="rId3"/>
    <p:sldId id="329" r:id="rId4"/>
    <p:sldId id="340" r:id="rId5"/>
    <p:sldId id="330" r:id="rId6"/>
    <p:sldId id="341" r:id="rId7"/>
    <p:sldId id="337" r:id="rId8"/>
    <p:sldId id="331" r:id="rId9"/>
    <p:sldId id="338" r:id="rId10"/>
    <p:sldId id="336" r:id="rId11"/>
    <p:sldId id="339" r:id="rId12"/>
    <p:sldId id="275" r:id="rId13"/>
    <p:sldId id="342" r:id="rId14"/>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62123" autoAdjust="0"/>
  </p:normalViewPr>
  <p:slideViewPr>
    <p:cSldViewPr>
      <p:cViewPr varScale="1">
        <p:scale>
          <a:sx n="45" d="100"/>
          <a:sy n="45" d="100"/>
        </p:scale>
        <p:origin x="432" y="30"/>
      </p:cViewPr>
      <p:guideLst>
        <p:guide orient="horz" pos="2160"/>
        <p:guide pos="2880"/>
      </p:guideLst>
    </p:cSldViewPr>
  </p:slideViewPr>
  <p:notesTextViewPr>
    <p:cViewPr>
      <p:scale>
        <a:sx n="100" d="100"/>
        <a:sy n="100" d="100"/>
      </p:scale>
      <p:origin x="0" y="0"/>
    </p:cViewPr>
  </p:notesTextViewPr>
  <p:notesViewPr>
    <p:cSldViewPr>
      <p:cViewPr>
        <p:scale>
          <a:sx n="83" d="100"/>
          <a:sy n="83" d="100"/>
        </p:scale>
        <p:origin x="-2550" y="-4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atin typeface="Arial" charset="0"/>
              </a:defRPr>
            </a:lvl1pPr>
          </a:lstStyle>
          <a:p>
            <a:pPr>
              <a:defRPr/>
            </a:pPr>
            <a:fld id="{02188803-DBC7-4AD4-B8B6-2B0D2F6601C9}" type="datetimeFigureOut">
              <a:rPr lang="en-US"/>
              <a:pPr>
                <a:defRPr/>
              </a:pPr>
              <a:t>2/21/2020</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DF3CE33D-87CC-4CA9-BEA2-D4DAB3C00F56}"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84995"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15364" name="Rectangle 4"/>
          <p:cNvSpPr>
            <a:spLocks noRo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7"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4998"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84999"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AB238AF-06CD-43DC-8AA7-BD94FD6CA9C4}"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Introduce Topic #4.</a:t>
            </a: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C4A78EC-9089-4F6E-AC9E-F5687F4F7759}" type="slidenum">
              <a:rPr lang="en-US" altLang="en-US"/>
              <a:pPr eaLnBrk="1" hangingPunct="1"/>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Review the Youth Liaison Role as summarized above, noting the person is an ongoing resource for the process, rather than just someone involved at the beginning.</a:t>
            </a:r>
          </a:p>
          <a:p>
            <a:pPr eaLnBrk="1" hangingPunct="1"/>
            <a:endParaRPr lang="en-US" altLang="en-US" smtClean="0">
              <a:latin typeface="Arial" panose="020B0604020202020204" pitchFamily="34" charset="0"/>
            </a:endParaRPr>
          </a:p>
          <a:p>
            <a:pPr eaLnBrk="1" hangingPunct="1"/>
            <a:r>
              <a:rPr lang="en-US" altLang="en-US" i="1" smtClean="0">
                <a:latin typeface="Arial" panose="020B0604020202020204" pitchFamily="34" charset="0"/>
              </a:rPr>
              <a:t>“The youth liaison is an adult in the community who the council selects to be its link to local youth and participate in the nomination and selection of youth representatives (see </a:t>
            </a:r>
            <a:r>
              <a:rPr lang="en-US" altLang="en-US" i="1" u="sng" smtClean="0">
                <a:latin typeface="Arial" panose="020B0604020202020204" pitchFamily="34" charset="0"/>
              </a:rPr>
              <a:t>Youth Liaison</a:t>
            </a:r>
            <a:r>
              <a:rPr lang="en-US" altLang="en-US" i="1" smtClean="0">
                <a:latin typeface="Arial" panose="020B0604020202020204" pitchFamily="34" charset="0"/>
              </a:rPr>
              <a:t> handout).  The liaison might be the county 4-H staff person, FFA advisor, teacher, guidance counselor, or other adult who knows and works with teens.  The recruitment/selection team is often made up of adult council members, the youth liaison, and preferably young people.”</a:t>
            </a:r>
          </a:p>
          <a:p>
            <a:pPr eaLnBrk="1" hangingPunct="1"/>
            <a:endParaRPr lang="en-US" altLang="en-US" smtClean="0">
              <a:latin typeface="Arial" panose="020B0604020202020204" pitchFamily="34" charset="0"/>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C223F6A-6AF5-4FCB-8AA6-6D0AA3C6D6BC}" type="slidenum">
              <a:rPr lang="en-US" altLang="en-US"/>
              <a:pPr eaLnBrk="1" hangingPunct="1"/>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r>
              <a:rPr lang="en-US" altLang="en-US" i="1" smtClean="0">
                <a:latin typeface="Arial" panose="020B0604020202020204" pitchFamily="34" charset="0"/>
              </a:rPr>
              <a:t>“It is time to give feet to your work so far on the recruitment/selection.  Please return to your small groups by county to complete the action steps.”</a:t>
            </a:r>
            <a:endParaRPr lang="en-US" altLang="en-US" smtClean="0">
              <a:latin typeface="Arial" panose="020B0604020202020204" pitchFamily="34" charset="0"/>
            </a:endParaRPr>
          </a:p>
          <a:p>
            <a:pPr eaLnBrk="1"/>
            <a:r>
              <a:rPr lang="en-US" altLang="en-US" smtClean="0">
                <a:latin typeface="Arial" panose="020B0604020202020204" pitchFamily="34" charset="0"/>
              </a:rPr>
              <a:t> </a:t>
            </a:r>
          </a:p>
          <a:p>
            <a:pPr eaLnBrk="1"/>
            <a:r>
              <a:rPr lang="en-US" altLang="en-US" smtClean="0">
                <a:latin typeface="Arial" panose="020B0604020202020204" pitchFamily="34" charset="0"/>
              </a:rPr>
              <a:t>Ask each group representing a County Extension Council to break back into a small group.  Encourage groups to rotate the group facilitator and reporter so that both youth and adult participants gain experience in these roles.  Groups should maintain the same recorder as in previous sections so that all action steps get recorded by the same person in the same place. </a:t>
            </a:r>
          </a:p>
          <a:p>
            <a:pPr eaLnBrk="1"/>
            <a:r>
              <a:rPr lang="en-US" altLang="en-US" smtClean="0">
                <a:latin typeface="Arial" panose="020B0604020202020204" pitchFamily="34" charset="0"/>
              </a:rPr>
              <a:t> </a:t>
            </a:r>
          </a:p>
          <a:p>
            <a:pPr eaLnBrk="1"/>
            <a:r>
              <a:rPr lang="en-US" altLang="en-US" smtClean="0">
                <a:latin typeface="Arial" panose="020B0604020202020204" pitchFamily="34" charset="0"/>
              </a:rPr>
              <a:t>Read through the action steps and ask for questions.  Give groups about 10-15 minutes to discuss and record their action steps, then move on to the final slides.  </a:t>
            </a:r>
          </a:p>
          <a:p>
            <a:pPr eaLnBrk="1" hangingPunct="1"/>
            <a:endParaRPr lang="en-US" altLang="en-US" smtClean="0">
              <a:latin typeface="Arial" panose="020B0604020202020204" pitchFamily="34" charset="0"/>
            </a:endParaRPr>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67821CA-FB09-45EE-8DBB-53DFE8ABDED4}" type="slidenum">
              <a:rPr lang="en-US" altLang="en-US"/>
              <a:pPr eaLnBrk="1" hangingPunct="1"/>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Use this slide to check-in with the group about their experience with the training thus far.  Are they beginning to get a picture of youth-adult partnerships and how it will look on their County Extension Council?  Are they having fun? Do youth and adults feel more empowered to make these changes?</a:t>
            </a: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FF639ED-2D98-4E12-A167-95BB8C8D148E}" type="slidenum">
              <a:rPr lang="en-US" altLang="en-US"/>
              <a:pPr eaLnBrk="1" hangingPunct="1"/>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[End of session]</a:t>
            </a:r>
          </a:p>
          <a:p>
            <a:pPr eaLnBrk="1" hangingPunct="1"/>
            <a:endParaRPr lang="en-US" altLang="en-US" smtClean="0">
              <a:latin typeface="Arial" panose="020B0604020202020204" pitchFamily="34" charset="0"/>
            </a:endParaRPr>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3239EFD-BAC3-4C9C-9057-3626DFDD2779}" type="slidenum">
              <a:rPr lang="en-US" altLang="en-US"/>
              <a:pPr eaLnBrk="1" hangingPunct="1"/>
              <a:t>13</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r>
              <a:rPr lang="en-US" altLang="en-US" smtClean="0">
                <a:latin typeface="Arial" panose="020B0604020202020204" pitchFamily="34" charset="0"/>
              </a:rPr>
              <a:t>Read through learning objectives.  </a:t>
            </a:r>
            <a:br>
              <a:rPr lang="en-US" altLang="en-US" smtClean="0">
                <a:latin typeface="Arial" panose="020B0604020202020204" pitchFamily="34" charset="0"/>
              </a:rPr>
            </a:br>
            <a:r>
              <a:rPr lang="en-US" altLang="en-US" smtClean="0">
                <a:latin typeface="Arial" panose="020B0604020202020204" pitchFamily="34" charset="0"/>
              </a:rPr>
              <a:t/>
            </a:r>
            <a:br>
              <a:rPr lang="en-US" altLang="en-US" smtClean="0">
                <a:latin typeface="Arial" panose="020B0604020202020204" pitchFamily="34" charset="0"/>
              </a:rPr>
            </a:br>
            <a:r>
              <a:rPr lang="en-US" altLang="en-US" smtClean="0">
                <a:latin typeface="Arial" panose="020B0604020202020204" pitchFamily="34" charset="0"/>
              </a:rPr>
              <a:t>“</a:t>
            </a:r>
            <a:r>
              <a:rPr lang="en-US" altLang="en-US" i="1" smtClean="0">
                <a:latin typeface="Arial" panose="020B0604020202020204" pitchFamily="34" charset="0"/>
              </a:rPr>
              <a:t>Let’s check for understanding.  Does anyone have any questions about the learning objectives?  Is it clear what you will learn from this session?”</a:t>
            </a:r>
            <a:endParaRPr lang="en-US" altLang="en-US" smtClean="0">
              <a:latin typeface="Arial" panose="020B0604020202020204" pitchFamily="34" charset="0"/>
            </a:endParaRPr>
          </a:p>
          <a:p>
            <a:pPr eaLnBrk="1"/>
            <a:r>
              <a:rPr lang="en-US" altLang="en-US" smtClean="0">
                <a:latin typeface="Arial" panose="020B0604020202020204" pitchFamily="34" charset="0"/>
              </a:rPr>
              <a:t> </a:t>
            </a:r>
          </a:p>
          <a:p>
            <a:pPr eaLnBrk="1"/>
            <a:r>
              <a:rPr lang="en-US" altLang="en-US" smtClean="0">
                <a:latin typeface="Arial" panose="020B0604020202020204" pitchFamily="34" charset="0"/>
              </a:rPr>
              <a:t>Facilitate “</a:t>
            </a:r>
            <a:r>
              <a:rPr lang="en-US" altLang="en-US" u="sng" smtClean="0">
                <a:latin typeface="Arial" panose="020B0604020202020204" pitchFamily="34" charset="0"/>
              </a:rPr>
              <a:t>Bring Me</a:t>
            </a:r>
            <a:r>
              <a:rPr lang="en-US" altLang="en-US" smtClean="0">
                <a:latin typeface="Arial" panose="020B0604020202020204" pitchFamily="34" charset="0"/>
              </a:rPr>
              <a:t>” activity here.  Activity can be found at:</a:t>
            </a:r>
            <a:br>
              <a:rPr lang="en-US" altLang="en-US" smtClean="0">
                <a:latin typeface="Arial" panose="020B0604020202020204" pitchFamily="34" charset="0"/>
              </a:rPr>
            </a:br>
            <a:r>
              <a:rPr lang="en-US" altLang="en-US" smtClean="0">
                <a:latin typeface="Arial" panose="020B0604020202020204" pitchFamily="34" charset="0"/>
              </a:rPr>
              <a:t>http://extension.missouri.edu/extcouncil/ecyl/energizer-activities.pdf </a:t>
            </a:r>
          </a:p>
          <a:p>
            <a:pPr eaLnBrk="1"/>
            <a:endParaRPr lang="en-US" altLang="en-US" smtClean="0">
              <a:latin typeface="Arial" panose="020B0604020202020204" pitchFamily="34" charset="0"/>
            </a:endParaRPr>
          </a:p>
          <a:p>
            <a:pPr eaLnBrk="1"/>
            <a:r>
              <a:rPr lang="en-US" altLang="en-US" smtClean="0">
                <a:latin typeface="Arial" panose="020B0604020202020204" pitchFamily="34" charset="0"/>
              </a:rPr>
              <a:t>This activity is a fast and fun way to liven up the group with some good-spirited competition!  At the same time, it illustrates trying to get the right item (or person) to the right location as soon as possible.  Much like the next training topic: how to recruit and select the right youth to serve on council!</a:t>
            </a:r>
            <a:br>
              <a:rPr lang="en-US" altLang="en-US" smtClean="0">
                <a:latin typeface="Arial" panose="020B0604020202020204" pitchFamily="34" charset="0"/>
              </a:rPr>
            </a:br>
            <a:endParaRPr lang="en-US" altLang="en-US" smtClean="0">
              <a:latin typeface="Arial" panose="020B0604020202020204" pitchFamily="34" charset="0"/>
            </a:endParaRPr>
          </a:p>
          <a:p>
            <a:pPr eaLnBrk="1" hangingPunct="1"/>
            <a:endParaRPr lang="en-US" altLang="en-US" smtClean="0">
              <a:latin typeface="Arial" panose="020B0604020202020204" pitchFamily="34" charset="0"/>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C57B3D9-4D10-4C20-B0FB-A341EBC1F8A1}" type="slidenum">
              <a:rPr lang="en-US" altLang="en-US"/>
              <a:pPr eaLnBrk="1" hangingPunct="1"/>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i="1" smtClean="0">
                <a:latin typeface="Arial" panose="020B0604020202020204" pitchFamily="34" charset="0"/>
              </a:rPr>
              <a:t>“As an opening question to kick off our discussion about recruitment and selection:  Why do you think youth might be motivated to serve on a County Extension Council?”</a:t>
            </a:r>
            <a:endParaRPr lang="en-US" altLang="en-US" smtClean="0">
              <a:latin typeface="Arial" panose="020B0604020202020204" pitchFamily="34" charset="0"/>
            </a:endParaRPr>
          </a:p>
          <a:p>
            <a:pPr eaLnBrk="1" hangingPunct="1"/>
            <a:endParaRPr lang="en-US" altLang="en-US" smtClean="0">
              <a:latin typeface="Arial" panose="020B0604020202020204" pitchFamily="34" charset="0"/>
            </a:endParaRPr>
          </a:p>
        </p:txBody>
      </p:sp>
      <p:sp>
        <p:nvSpPr>
          <p:cNvPr id="18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5862D07-7F4E-433B-BE83-6331129E8F8B}" type="slidenum">
              <a:rPr lang="en-US" altLang="en-US"/>
              <a:pPr eaLnBrk="1" hangingPunct="1"/>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i="1" smtClean="0">
                <a:latin typeface="Arial" panose="020B0604020202020204" pitchFamily="34" charset="0"/>
              </a:rPr>
              <a:t>“There are at least five reasons shared in the following quote…see if you can find them!”</a:t>
            </a:r>
            <a:endParaRPr lang="en-US" altLang="en-US" smtClean="0">
              <a:latin typeface="Arial" panose="020B0604020202020204" pitchFamily="34" charset="0"/>
            </a:endParaRPr>
          </a:p>
          <a:p>
            <a:pPr eaLnBrk="1" hangingPunct="1"/>
            <a:endParaRPr lang="en-US" altLang="en-US" smtClean="0">
              <a:latin typeface="Arial" panose="020B0604020202020204" pitchFamily="34" charset="0"/>
            </a:endParaRP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D84EB46-4C35-42D2-A9E9-FF238FA8D23F}" type="slidenum">
              <a:rPr lang="en-US" altLang="en-US"/>
              <a:pPr eaLnBrk="1" hangingPunct="1"/>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Give the group a minute or two to read the quote, then ask for participants one at a time to identify one of the youth’s motivations from the quote.  Continue until all five reasons have been named, or the group cannot find any more, then proceed to the next slide.</a:t>
            </a:r>
          </a:p>
          <a:p>
            <a:pPr eaLnBrk="1" hangingPunct="1"/>
            <a:endParaRPr lang="en-US" altLang="en-US" smtClean="0">
              <a:latin typeface="Arial" panose="020B0604020202020204" pitchFamily="34" charset="0"/>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AB67C33-FFE7-4E79-BB2A-D162FA98E46A}" type="slidenum">
              <a:rPr lang="en-US" altLang="en-US"/>
              <a:pPr eaLnBrk="1" hangingPunct="1"/>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92500" lnSpcReduction="10000"/>
          </a:bodyPr>
          <a:lstStyle/>
          <a:p>
            <a:pPr eaLnBrk="1">
              <a:defRPr/>
            </a:pPr>
            <a:r>
              <a:rPr lang="en-US" dirty="0" smtClean="0"/>
              <a:t>Point out the five motivations underlined in the quote, with a brief description of each:</a:t>
            </a:r>
          </a:p>
          <a:p>
            <a:pPr eaLnBrk="1">
              <a:defRPr/>
            </a:pPr>
            <a:r>
              <a:rPr lang="en-US" i="1" dirty="0" smtClean="0"/>
              <a:t> </a:t>
            </a:r>
            <a:endParaRPr lang="en-US" dirty="0" smtClean="0"/>
          </a:p>
          <a:p>
            <a:pPr eaLnBrk="1">
              <a:buFont typeface="Arial" pitchFamily="34" charset="0"/>
              <a:buChar char="•"/>
              <a:defRPr/>
            </a:pPr>
            <a:r>
              <a:rPr lang="en-US" dirty="0" smtClean="0"/>
              <a:t> Leadership skills – serving on a council gives youth opportunities to practice leadership skills they already have, and to learn new ones.</a:t>
            </a:r>
          </a:p>
          <a:p>
            <a:pPr eaLnBrk="1">
              <a:defRPr/>
            </a:pPr>
            <a:r>
              <a:rPr lang="en-US" dirty="0" smtClean="0"/>
              <a:t> </a:t>
            </a:r>
          </a:p>
          <a:p>
            <a:pPr eaLnBrk="1">
              <a:buFont typeface="Arial" pitchFamily="34" charset="0"/>
              <a:buChar char="•"/>
              <a:defRPr/>
            </a:pPr>
            <a:r>
              <a:rPr lang="en-US" dirty="0" smtClean="0"/>
              <a:t> Community – youth gain knowledge about their community and the issues facing local residents, as well as how citizens are striving to work together and get things done.</a:t>
            </a:r>
          </a:p>
          <a:p>
            <a:pPr eaLnBrk="1">
              <a:defRPr/>
            </a:pPr>
            <a:r>
              <a:rPr lang="en-US" dirty="0" smtClean="0"/>
              <a:t> </a:t>
            </a:r>
          </a:p>
          <a:p>
            <a:pPr eaLnBrk="1">
              <a:buFont typeface="Arial" pitchFamily="34" charset="0"/>
              <a:buChar char="•"/>
              <a:defRPr/>
            </a:pPr>
            <a:r>
              <a:rPr lang="en-US" dirty="0" smtClean="0"/>
              <a:t> Make friends – the prospect of making new friends and strengthening existing friendships (even with people of different generations) is significant, serving on a council allows youth to know and be known by adults in the community.</a:t>
            </a:r>
          </a:p>
          <a:p>
            <a:pPr eaLnBrk="1">
              <a:defRPr/>
            </a:pPr>
            <a:r>
              <a:rPr lang="en-US" dirty="0" smtClean="0"/>
              <a:t> </a:t>
            </a:r>
          </a:p>
          <a:p>
            <a:pPr eaLnBrk="1">
              <a:buFont typeface="Arial" pitchFamily="34" charset="0"/>
              <a:buChar char="•"/>
              <a:defRPr/>
            </a:pPr>
            <a:r>
              <a:rPr lang="en-US" dirty="0" smtClean="0"/>
              <a:t> Be a part of making decisions – By teenage years, youth have reached a stage where they are ready and eager to take on leadership roles and to be entrusted with more responsibility.  Being a part of council decision-making process gives youth to a sense of empowerment, which is good for their development as citizens and leaders.</a:t>
            </a:r>
          </a:p>
          <a:p>
            <a:pPr eaLnBrk="1">
              <a:defRPr/>
            </a:pPr>
            <a:r>
              <a:rPr lang="en-US" dirty="0" smtClean="0"/>
              <a:t> </a:t>
            </a:r>
          </a:p>
          <a:p>
            <a:pPr eaLnBrk="1" hangingPunct="1">
              <a:buFont typeface="Arial" pitchFamily="34" charset="0"/>
              <a:buChar char="•"/>
              <a:defRPr/>
            </a:pPr>
            <a:r>
              <a:rPr lang="en-US" dirty="0" smtClean="0"/>
              <a:t> My opinion has been heard – discovering that one has a voice, and that others will listen and respect one’s point of view is significant for youth to build confidence and self-esteem.  Seeing oneself as an active participant in one’s future (self-determination) is an essential elements of positive youth development.</a:t>
            </a:r>
          </a:p>
        </p:txBody>
      </p:sp>
      <p:sp>
        <p:nvSpPr>
          <p:cNvPr id="21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427EC11-A70B-4CE6-93CC-26CD2C8CA5B7}" type="slidenum">
              <a:rPr lang="en-US" altLang="en-US"/>
              <a:pPr eaLnBrk="1" hangingPunct="1"/>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i="1" smtClean="0">
                <a:latin typeface="Arial" panose="020B0604020202020204" pitchFamily="34" charset="0"/>
              </a:rPr>
              <a:t>“So, if youth are motivated to serve on councils, the next question to ask is: Where can motivated youth be found in our communities?”</a:t>
            </a:r>
            <a:endParaRPr lang="en-US" altLang="en-US" smtClean="0">
              <a:latin typeface="Arial" panose="020B0604020202020204" pitchFamily="34" charset="0"/>
            </a:endParaRPr>
          </a:p>
          <a:p>
            <a:pPr eaLnBrk="1" hangingPunct="1"/>
            <a:endParaRPr lang="en-US" altLang="en-US" smtClean="0">
              <a:latin typeface="Arial" panose="020B0604020202020204" pitchFamily="34" charset="0"/>
            </a:endParaRPr>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CF64976-164B-490E-A88C-22956B665588}" type="slidenum">
              <a:rPr lang="en-US" altLang="en-US"/>
              <a:pPr eaLnBrk="1" hangingPunct="1"/>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70000" lnSpcReduction="20000"/>
          </a:bodyPr>
          <a:lstStyle/>
          <a:p>
            <a:pPr eaLnBrk="1">
              <a:defRPr/>
            </a:pPr>
            <a:r>
              <a:rPr lang="en-US" sz="1100" i="1" dirty="0" smtClean="0"/>
              <a:t>“Here are some steps for the effective identification and recruitment of young people, as recommended by Youth on Board, a national group that supports hundreds of organizations with partnering with youth.”</a:t>
            </a:r>
            <a:endParaRPr lang="en-US" sz="1100" dirty="0" smtClean="0"/>
          </a:p>
          <a:p>
            <a:pPr eaLnBrk="1">
              <a:defRPr/>
            </a:pPr>
            <a:r>
              <a:rPr lang="en-US" sz="1100" dirty="0" smtClean="0"/>
              <a:t> </a:t>
            </a:r>
          </a:p>
          <a:p>
            <a:pPr eaLnBrk="1">
              <a:defRPr/>
            </a:pPr>
            <a:r>
              <a:rPr lang="en-US" sz="1100" dirty="0" smtClean="0"/>
              <a:t>Pass out the </a:t>
            </a:r>
            <a:r>
              <a:rPr lang="en-US" sz="1100" u="sng" dirty="0" smtClean="0"/>
              <a:t>ECYL Selection Process (first page)</a:t>
            </a:r>
            <a:r>
              <a:rPr lang="en-US" sz="1100" dirty="0" smtClean="0"/>
              <a:t> handout. Invite participants to review the handout, and be ready to further explain the recruitment steps as follows:</a:t>
            </a:r>
          </a:p>
          <a:p>
            <a:pPr eaLnBrk="1">
              <a:defRPr/>
            </a:pPr>
            <a:r>
              <a:rPr lang="en-US" sz="1100" dirty="0" smtClean="0"/>
              <a:t>http://extension.missouri.edu/extcouncil/documents/ecyl/ecyl-selection-process.doc</a:t>
            </a:r>
          </a:p>
          <a:p>
            <a:pPr eaLnBrk="1">
              <a:defRPr/>
            </a:pPr>
            <a:r>
              <a:rPr lang="en-US" sz="1100" dirty="0" smtClean="0"/>
              <a:t> </a:t>
            </a:r>
          </a:p>
          <a:p>
            <a:pPr eaLnBrk="1">
              <a:buFont typeface="Arial" pitchFamily="34" charset="0"/>
              <a:buChar char="•"/>
              <a:defRPr/>
            </a:pPr>
            <a:r>
              <a:rPr lang="en-US" sz="1100" dirty="0" smtClean="0"/>
              <a:t> First, be clear about what you want – develop a sound job description and eligibility criteria.  This is the first step for setting up youth for success in their new roles.</a:t>
            </a:r>
          </a:p>
          <a:p>
            <a:pPr eaLnBrk="1">
              <a:defRPr/>
            </a:pPr>
            <a:r>
              <a:rPr lang="en-US" sz="1100" dirty="0" smtClean="0"/>
              <a:t> </a:t>
            </a:r>
          </a:p>
          <a:p>
            <a:pPr eaLnBrk="1">
              <a:buFont typeface="Arial" pitchFamily="34" charset="0"/>
              <a:buChar char="•"/>
              <a:defRPr/>
            </a:pPr>
            <a:r>
              <a:rPr lang="en-US" sz="1100" dirty="0" smtClean="0"/>
              <a:t> Define your selection process – spell out how youth will be selected by the council and who will be involved.  (Councils may rely on a sub-committee made up of 4-H staff, council members who’ve agreed to be allies for youth members, school officials, and other youth).</a:t>
            </a:r>
          </a:p>
          <a:p>
            <a:pPr eaLnBrk="1">
              <a:defRPr/>
            </a:pPr>
            <a:r>
              <a:rPr lang="en-US" sz="1100" dirty="0" smtClean="0"/>
              <a:t> </a:t>
            </a:r>
          </a:p>
          <a:p>
            <a:pPr eaLnBrk="1">
              <a:buFont typeface="Arial" pitchFamily="34" charset="0"/>
              <a:buChar char="•"/>
              <a:defRPr/>
            </a:pPr>
            <a:r>
              <a:rPr lang="en-US" sz="1100" dirty="0" smtClean="0"/>
              <a:t> Recruit candidates and review expectations – make sure youth understand the commitment they are being asked to make, and give them some time to consider it.  Don’t talk them into it; always offer an escape route.</a:t>
            </a:r>
          </a:p>
          <a:p>
            <a:pPr eaLnBrk="1">
              <a:defRPr/>
            </a:pPr>
            <a:r>
              <a:rPr lang="en-US" sz="1100" dirty="0" smtClean="0"/>
              <a:t> </a:t>
            </a:r>
          </a:p>
          <a:p>
            <a:pPr eaLnBrk="1">
              <a:buFont typeface="Arial" pitchFamily="34" charset="0"/>
              <a:buChar char="•"/>
              <a:defRPr/>
            </a:pPr>
            <a:r>
              <a:rPr lang="en-US" sz="1100" dirty="0" smtClean="0"/>
              <a:t> Select candidates – pick youth who meet the criteria set by the council and demonstrate compatibility with other council members; they do not necessarily have to be 4-H members or even familiar with MU Extension programs.  The big idea is that they can be voices that represent and speak for the youth population of the county.</a:t>
            </a:r>
          </a:p>
          <a:p>
            <a:pPr eaLnBrk="1">
              <a:defRPr/>
            </a:pPr>
            <a:r>
              <a:rPr lang="en-US" sz="1100" dirty="0" smtClean="0"/>
              <a:t> </a:t>
            </a:r>
          </a:p>
          <a:p>
            <a:pPr eaLnBrk="1">
              <a:buFont typeface="Arial" pitchFamily="34" charset="0"/>
              <a:buChar char="•"/>
              <a:defRPr/>
            </a:pPr>
            <a:r>
              <a:rPr lang="en-US" sz="1100" dirty="0" smtClean="0"/>
              <a:t> Notify those accepted and rejected – communicate with all who applied or were considered.  Be clear about the criteria the committee used to make selections. Affirm the council’s commitment to youth representation and invite those who were declined to consider applying again in the future.</a:t>
            </a:r>
          </a:p>
          <a:p>
            <a:pPr eaLnBrk="1">
              <a:defRPr/>
            </a:pPr>
            <a:r>
              <a:rPr lang="en-US" sz="1100" dirty="0" smtClean="0"/>
              <a:t> </a:t>
            </a:r>
          </a:p>
          <a:p>
            <a:pPr eaLnBrk="1">
              <a:buFont typeface="Arial" pitchFamily="34" charset="0"/>
              <a:buChar char="•"/>
              <a:defRPr/>
            </a:pPr>
            <a:r>
              <a:rPr lang="en-US" sz="1100" dirty="0" smtClean="0"/>
              <a:t> Evaluate your strategy – revisit how the process has worked and anything the group would do differently the next time.  Acknowledge that this is a learning process for everyone and that it can sometimes seem messy.</a:t>
            </a:r>
          </a:p>
          <a:p>
            <a:pPr eaLnBrk="1">
              <a:defRPr/>
            </a:pPr>
            <a:r>
              <a:rPr lang="en-US" sz="1100" dirty="0" smtClean="0"/>
              <a:t> </a:t>
            </a:r>
          </a:p>
          <a:p>
            <a:pPr eaLnBrk="1">
              <a:buFont typeface="Arial" pitchFamily="34" charset="0"/>
              <a:buChar char="•"/>
              <a:defRPr/>
            </a:pPr>
            <a:r>
              <a:rPr lang="en-US" sz="1100" dirty="0" smtClean="0"/>
              <a:t> Document the process – write down what the committee did, recognizing that others may be called upon to select youth the next time.</a:t>
            </a:r>
          </a:p>
          <a:p>
            <a:pPr eaLnBrk="1">
              <a:defRPr/>
            </a:pPr>
            <a:r>
              <a:rPr lang="en-US" sz="1100" dirty="0" smtClean="0"/>
              <a:t> </a:t>
            </a:r>
          </a:p>
          <a:p>
            <a:pPr eaLnBrk="1">
              <a:buFont typeface="Arial" pitchFamily="34" charset="0"/>
              <a:buNone/>
              <a:defRPr/>
            </a:pPr>
            <a:r>
              <a:rPr lang="en-US" sz="1100" dirty="0" smtClean="0"/>
              <a:t>Give participants at least 10-15 minutes to reflect and react to the steps presented.  Check-in to see how groups envision applying the steps presented.  What would they use?  What would they change?</a:t>
            </a:r>
          </a:p>
          <a:p>
            <a:pPr eaLnBrk="1" hangingPunct="1">
              <a:defRPr/>
            </a:pPr>
            <a:endParaRPr lang="en-US" dirty="0" smtClean="0"/>
          </a:p>
        </p:txBody>
      </p:sp>
      <p:sp>
        <p:nvSpPr>
          <p:cNvPr id="23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5D1460E-9BEE-4418-8EE8-6CDEE448D25F}" type="slidenum">
              <a:rPr lang="en-US" altLang="en-US"/>
              <a:pPr eaLnBrk="1" hangingPunct="1"/>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85000" lnSpcReduction="20000"/>
          </a:bodyPr>
          <a:lstStyle/>
          <a:p>
            <a:pPr eaLnBrk="1">
              <a:defRPr/>
            </a:pPr>
            <a:r>
              <a:rPr lang="en-US" i="1" dirty="0" smtClean="0"/>
              <a:t>“Now let’s go over the keys to the process of selecting youth.”</a:t>
            </a:r>
            <a:r>
              <a:rPr lang="en-US" dirty="0" smtClean="0"/>
              <a:t>  Point out that these are to summarize the basics County Extension Councils may have cause to adapt the process to better suit their situation.</a:t>
            </a:r>
          </a:p>
          <a:p>
            <a:pPr eaLnBrk="1">
              <a:defRPr/>
            </a:pPr>
            <a:r>
              <a:rPr lang="en-US" i="1" dirty="0" smtClean="0"/>
              <a:t> </a:t>
            </a:r>
            <a:endParaRPr lang="en-US" dirty="0" smtClean="0"/>
          </a:p>
          <a:p>
            <a:pPr eaLnBrk="1">
              <a:defRPr/>
            </a:pPr>
            <a:r>
              <a:rPr lang="en-US" dirty="0" smtClean="0"/>
              <a:t>Pass out the </a:t>
            </a:r>
            <a:r>
              <a:rPr lang="en-US" u="sng" dirty="0" smtClean="0"/>
              <a:t>ECYL Selection Process (youth application page)</a:t>
            </a:r>
            <a:r>
              <a:rPr lang="en-US" dirty="0" smtClean="0"/>
              <a:t>, </a:t>
            </a:r>
            <a:r>
              <a:rPr lang="en-US" u="sng" dirty="0" smtClean="0"/>
              <a:t>Youth Liaison Role</a:t>
            </a:r>
            <a:r>
              <a:rPr lang="en-US" dirty="0" smtClean="0"/>
              <a:t>, and </a:t>
            </a:r>
            <a:r>
              <a:rPr lang="en-US" u="sng" dirty="0" smtClean="0"/>
              <a:t>Sample Interview Agenda</a:t>
            </a:r>
            <a:r>
              <a:rPr lang="en-US" dirty="0" smtClean="0"/>
              <a:t> handouts. </a:t>
            </a:r>
            <a:br>
              <a:rPr lang="en-US" dirty="0" smtClean="0"/>
            </a:br>
            <a:r>
              <a:rPr lang="en-US" dirty="0" smtClean="0"/>
              <a:t>http://extension.missouri.edu/extcouncil/documents/ecyl/ecyl-selection-process.doc</a:t>
            </a:r>
          </a:p>
          <a:p>
            <a:pPr eaLnBrk="1">
              <a:defRPr/>
            </a:pPr>
            <a:r>
              <a:rPr lang="en-US" dirty="0" smtClean="0"/>
              <a:t>http://extension.missouri.edu/extcouncil/documents/ecyl/ecyl-youth-liaison.doc</a:t>
            </a:r>
          </a:p>
          <a:p>
            <a:pPr eaLnBrk="1">
              <a:defRPr/>
            </a:pPr>
            <a:r>
              <a:rPr lang="en-US" dirty="0" smtClean="0"/>
              <a:t>http://extension.missouri.edu/extcouncil/documents/ecyl/sample-interview-agenda.pdf</a:t>
            </a:r>
            <a:br>
              <a:rPr lang="en-US" dirty="0" smtClean="0"/>
            </a:br>
            <a:r>
              <a:rPr lang="en-US" dirty="0" smtClean="0"/>
              <a:t/>
            </a:r>
            <a:br>
              <a:rPr lang="en-US" dirty="0" smtClean="0"/>
            </a:br>
            <a:r>
              <a:rPr lang="en-US" dirty="0" smtClean="0"/>
              <a:t>Be prepared to offer more explanation as follows:</a:t>
            </a:r>
          </a:p>
          <a:p>
            <a:pPr eaLnBrk="1">
              <a:defRPr/>
            </a:pPr>
            <a:r>
              <a:rPr lang="en-US" i="1" dirty="0" smtClean="0"/>
              <a:t> </a:t>
            </a:r>
            <a:endParaRPr lang="en-US" dirty="0" smtClean="0"/>
          </a:p>
          <a:p>
            <a:pPr eaLnBrk="1">
              <a:buFont typeface="Arial" pitchFamily="34" charset="0"/>
              <a:buChar char="•"/>
              <a:defRPr/>
            </a:pPr>
            <a:r>
              <a:rPr lang="en-US" dirty="0" smtClean="0"/>
              <a:t>  What – it is recommended that councils have youth nominees fill out an application, such as the sample application provided (see </a:t>
            </a:r>
            <a:r>
              <a:rPr lang="en-US" u="sng" dirty="0" smtClean="0"/>
              <a:t>Application</a:t>
            </a:r>
            <a:r>
              <a:rPr lang="en-US" dirty="0" smtClean="0"/>
              <a:t> handout), and conduct brief interviews with finalists (see </a:t>
            </a:r>
            <a:r>
              <a:rPr lang="en-US" u="sng" dirty="0" smtClean="0"/>
              <a:t>Sample Interview Agenda</a:t>
            </a:r>
            <a:r>
              <a:rPr lang="en-US" dirty="0" smtClean="0"/>
              <a:t> handout).</a:t>
            </a:r>
          </a:p>
          <a:p>
            <a:pPr eaLnBrk="1">
              <a:defRPr/>
            </a:pPr>
            <a:r>
              <a:rPr lang="en-US" dirty="0" smtClean="0"/>
              <a:t> </a:t>
            </a:r>
          </a:p>
          <a:p>
            <a:pPr eaLnBrk="1">
              <a:buFont typeface="Arial" pitchFamily="34" charset="0"/>
              <a:buChar char="•"/>
              <a:defRPr/>
            </a:pPr>
            <a:r>
              <a:rPr lang="en-US" dirty="0" smtClean="0"/>
              <a:t>  When – groups should determine when their selection process should begin in order to have youth selected and installed at the start of the council year.</a:t>
            </a:r>
          </a:p>
          <a:p>
            <a:pPr eaLnBrk="1">
              <a:defRPr/>
            </a:pPr>
            <a:r>
              <a:rPr lang="en-US" dirty="0" smtClean="0"/>
              <a:t> </a:t>
            </a:r>
          </a:p>
          <a:p>
            <a:pPr eaLnBrk="1">
              <a:buFont typeface="Arial" pitchFamily="34" charset="0"/>
              <a:buChar char="•"/>
              <a:defRPr/>
            </a:pPr>
            <a:r>
              <a:rPr lang="en-US" dirty="0" smtClean="0"/>
              <a:t>  Where – this includes locations throughout the county where the council can reach eligible youth.  Brainstorm with the group specific places in their community where youth candidates can be found.  (Many councils start by identifying young people of age who are related or well-known to current members).  Also consider whether the council’s meeting day, time, and location create any built-in barriers for youth to attend.  </a:t>
            </a:r>
          </a:p>
          <a:p>
            <a:pPr eaLnBrk="1">
              <a:defRPr/>
            </a:pPr>
            <a:r>
              <a:rPr lang="en-US" dirty="0" smtClean="0"/>
              <a:t> </a:t>
            </a:r>
          </a:p>
          <a:p>
            <a:pPr eaLnBrk="1">
              <a:buFont typeface="Arial" pitchFamily="34" charset="0"/>
              <a:buChar char="•"/>
              <a:defRPr/>
            </a:pPr>
            <a:r>
              <a:rPr lang="en-US" dirty="0" smtClean="0"/>
              <a:t>  How – the “how” consists of the selection criteria the council will use, as well as the strategies to be used for reaching and communicating with eligible youth (see </a:t>
            </a:r>
            <a:r>
              <a:rPr lang="en-US" u="sng" dirty="0" smtClean="0"/>
              <a:t>Selection Process</a:t>
            </a:r>
            <a:r>
              <a:rPr lang="en-US" dirty="0" smtClean="0"/>
              <a:t> handout).</a:t>
            </a:r>
          </a:p>
          <a:p>
            <a:pPr eaLnBrk="1">
              <a:defRPr/>
            </a:pPr>
            <a:r>
              <a:rPr lang="en-US" dirty="0" smtClean="0"/>
              <a:t> </a:t>
            </a:r>
          </a:p>
          <a:p>
            <a:pPr eaLnBrk="1">
              <a:defRPr/>
            </a:pPr>
            <a:r>
              <a:rPr lang="en-US" dirty="0" smtClean="0"/>
              <a:t>Allow participants another 10-15 minutes to review the handouts and react to the who, what, when, where, and how.  Which of these elements can the group address now?  Which will require more discussion and decision-making?</a:t>
            </a:r>
          </a:p>
          <a:p>
            <a:pPr eaLnBrk="1" hangingPunct="1">
              <a:defRPr/>
            </a:pPr>
            <a:endParaRPr lang="en-US" dirty="0" smtClean="0"/>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42BF183-32D5-4E51-AF90-B349CBABD8DA}" type="slidenum">
              <a:rPr lang="en-US" altLang="en-US"/>
              <a:pPr eaLnBrk="1" hangingPunct="1"/>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9041F38-A8D9-4292-B5C6-A7E0DB81958A}" type="slidenum">
              <a:rPr lang="en-US" altLang="en-US"/>
              <a:pPr/>
              <a:t>‹#›</a:t>
            </a:fld>
            <a:endParaRPr lang="en-US" altLang="en-US"/>
          </a:p>
        </p:txBody>
      </p:sp>
    </p:spTree>
    <p:extLst>
      <p:ext uri="{BB962C8B-B14F-4D97-AF65-F5344CB8AC3E}">
        <p14:creationId xmlns:p14="http://schemas.microsoft.com/office/powerpoint/2010/main" val="1919412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07675AE-F95D-4570-9260-7DF95CB94F31}" type="slidenum">
              <a:rPr lang="en-US" altLang="en-US"/>
              <a:pPr/>
              <a:t>‹#›</a:t>
            </a:fld>
            <a:endParaRPr lang="en-US" altLang="en-US"/>
          </a:p>
        </p:txBody>
      </p:sp>
    </p:spTree>
    <p:extLst>
      <p:ext uri="{BB962C8B-B14F-4D97-AF65-F5344CB8AC3E}">
        <p14:creationId xmlns:p14="http://schemas.microsoft.com/office/powerpoint/2010/main" val="1716496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E4BB06D-826F-4AC9-96FF-FDB57B3BD672}" type="slidenum">
              <a:rPr lang="en-US" altLang="en-US"/>
              <a:pPr/>
              <a:t>‹#›</a:t>
            </a:fld>
            <a:endParaRPr lang="en-US" altLang="en-US"/>
          </a:p>
        </p:txBody>
      </p:sp>
    </p:spTree>
    <p:extLst>
      <p:ext uri="{BB962C8B-B14F-4D97-AF65-F5344CB8AC3E}">
        <p14:creationId xmlns:p14="http://schemas.microsoft.com/office/powerpoint/2010/main" val="3892283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C652A25-84F2-4EFB-BBBD-E378A05D1FE6}" type="slidenum">
              <a:rPr lang="en-US" altLang="en-US"/>
              <a:pPr/>
              <a:t>‹#›</a:t>
            </a:fld>
            <a:endParaRPr lang="en-US" altLang="en-US"/>
          </a:p>
        </p:txBody>
      </p:sp>
    </p:spTree>
    <p:extLst>
      <p:ext uri="{BB962C8B-B14F-4D97-AF65-F5344CB8AC3E}">
        <p14:creationId xmlns:p14="http://schemas.microsoft.com/office/powerpoint/2010/main" val="1293247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BF412C7-B2BB-4476-B289-0E9B99458DCF}" type="slidenum">
              <a:rPr lang="en-US" altLang="en-US"/>
              <a:pPr/>
              <a:t>‹#›</a:t>
            </a:fld>
            <a:endParaRPr lang="en-US" altLang="en-US"/>
          </a:p>
        </p:txBody>
      </p:sp>
    </p:spTree>
    <p:extLst>
      <p:ext uri="{BB962C8B-B14F-4D97-AF65-F5344CB8AC3E}">
        <p14:creationId xmlns:p14="http://schemas.microsoft.com/office/powerpoint/2010/main" val="326846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53495DAC-77A5-4DB4-9277-D9C50F85DA05}" type="slidenum">
              <a:rPr lang="en-US" altLang="en-US"/>
              <a:pPr/>
              <a:t>‹#›</a:t>
            </a:fld>
            <a:endParaRPr lang="en-US" altLang="en-US"/>
          </a:p>
        </p:txBody>
      </p:sp>
    </p:spTree>
    <p:extLst>
      <p:ext uri="{BB962C8B-B14F-4D97-AF65-F5344CB8AC3E}">
        <p14:creationId xmlns:p14="http://schemas.microsoft.com/office/powerpoint/2010/main" val="3289587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8679E0D1-598D-45E9-A8AE-728B5C734BCD}" type="slidenum">
              <a:rPr lang="en-US" altLang="en-US"/>
              <a:pPr/>
              <a:t>‹#›</a:t>
            </a:fld>
            <a:endParaRPr lang="en-US" altLang="en-US"/>
          </a:p>
        </p:txBody>
      </p:sp>
    </p:spTree>
    <p:extLst>
      <p:ext uri="{BB962C8B-B14F-4D97-AF65-F5344CB8AC3E}">
        <p14:creationId xmlns:p14="http://schemas.microsoft.com/office/powerpoint/2010/main" val="1983658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A4874F69-ED5E-473A-97CF-A23A4B6F6D21}" type="slidenum">
              <a:rPr lang="en-US" altLang="en-US"/>
              <a:pPr/>
              <a:t>‹#›</a:t>
            </a:fld>
            <a:endParaRPr lang="en-US" altLang="en-US"/>
          </a:p>
        </p:txBody>
      </p:sp>
    </p:spTree>
    <p:extLst>
      <p:ext uri="{BB962C8B-B14F-4D97-AF65-F5344CB8AC3E}">
        <p14:creationId xmlns:p14="http://schemas.microsoft.com/office/powerpoint/2010/main" val="3071403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94342AD0-FC95-476F-81C3-794235907827}" type="slidenum">
              <a:rPr lang="en-US" altLang="en-US"/>
              <a:pPr/>
              <a:t>‹#›</a:t>
            </a:fld>
            <a:endParaRPr lang="en-US" altLang="en-US"/>
          </a:p>
        </p:txBody>
      </p:sp>
    </p:spTree>
    <p:extLst>
      <p:ext uri="{BB962C8B-B14F-4D97-AF65-F5344CB8AC3E}">
        <p14:creationId xmlns:p14="http://schemas.microsoft.com/office/powerpoint/2010/main" val="4093988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FBD0CF0B-57DC-4DAF-A1B1-CD25143E5AF2}" type="slidenum">
              <a:rPr lang="en-US" altLang="en-US"/>
              <a:pPr/>
              <a:t>‹#›</a:t>
            </a:fld>
            <a:endParaRPr lang="en-US" altLang="en-US"/>
          </a:p>
        </p:txBody>
      </p:sp>
    </p:spTree>
    <p:extLst>
      <p:ext uri="{BB962C8B-B14F-4D97-AF65-F5344CB8AC3E}">
        <p14:creationId xmlns:p14="http://schemas.microsoft.com/office/powerpoint/2010/main" val="2108890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7E34E9EF-BC84-48D2-8663-CE4D1D8963AD}" type="slidenum">
              <a:rPr lang="en-US" altLang="en-US"/>
              <a:pPr/>
              <a:t>‹#›</a:t>
            </a:fld>
            <a:endParaRPr lang="en-US" altLang="en-US"/>
          </a:p>
        </p:txBody>
      </p:sp>
    </p:spTree>
    <p:extLst>
      <p:ext uri="{BB962C8B-B14F-4D97-AF65-F5344CB8AC3E}">
        <p14:creationId xmlns:p14="http://schemas.microsoft.com/office/powerpoint/2010/main" val="1536823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45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645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645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B2C0679-ADB6-4E83-AFBE-CBED5975040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upload.wikimedia.org/wikipedia/en/e/ea/St_Louis_Arch.jp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extension.missouri.edu/extcouncil/training/"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upload.wikimedia.org/wikipedia/en/e/ea/St_Louis_Arch.jp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webmail.um.umsystem.edu/exchweb/bin/redir.asp?URL=http://www.youthonboard.or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800px-St_Louis_Arch">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6482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
          <p:cNvSpPr>
            <a:spLocks noGrp="1" noChangeArrowheads="1"/>
          </p:cNvSpPr>
          <p:nvPr>
            <p:ph type="body" idx="1"/>
          </p:nvPr>
        </p:nvSpPr>
        <p:spPr>
          <a:xfrm>
            <a:off x="4724400" y="1676400"/>
            <a:ext cx="4419600" cy="4525963"/>
          </a:xfrm>
        </p:spPr>
        <p:txBody>
          <a:bodyPr/>
          <a:lstStyle/>
          <a:p>
            <a:pPr marL="6350" indent="7938" algn="ctr" eaLnBrk="1" hangingPunct="1">
              <a:buFontTx/>
              <a:buNone/>
            </a:pPr>
            <a:r>
              <a:rPr lang="en-US" altLang="en-US" b="1" i="1" smtClean="0"/>
              <a:t>Recruiting &amp; Selecting Youth Representatives</a:t>
            </a:r>
          </a:p>
        </p:txBody>
      </p:sp>
      <p:pic>
        <p:nvPicPr>
          <p:cNvPr id="2052" name="Picture 4" descr="image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24400" y="4800600"/>
            <a:ext cx="223837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Rectangle 5"/>
          <p:cNvSpPr>
            <a:spLocks noGrp="1" noChangeArrowheads="1"/>
          </p:cNvSpPr>
          <p:nvPr>
            <p:ph type="title"/>
          </p:nvPr>
        </p:nvSpPr>
        <p:spPr>
          <a:xfrm>
            <a:off x="0" y="685800"/>
            <a:ext cx="4648200" cy="1143000"/>
          </a:xfrm>
          <a:noFill/>
        </p:spPr>
        <p:txBody>
          <a:bodyPr/>
          <a:lstStyle/>
          <a:p>
            <a:pPr eaLnBrk="1" hangingPunct="1"/>
            <a:r>
              <a:rPr lang="en-US" altLang="en-US" sz="3200" b="1" i="1" smtClean="0"/>
              <a:t>Extension Council Youth Leadership </a:t>
            </a:r>
            <a:br>
              <a:rPr lang="en-US" altLang="en-US" sz="3200" b="1" i="1" smtClean="0"/>
            </a:br>
            <a:r>
              <a:rPr lang="en-US" altLang="en-US" sz="3200" b="1" i="1" smtClean="0"/>
              <a:t>(ECYL)</a:t>
            </a:r>
            <a:br>
              <a:rPr lang="en-US" altLang="en-US" sz="3200" b="1" i="1" smtClean="0"/>
            </a:br>
            <a:r>
              <a:rPr lang="en-US" altLang="en-US" sz="3200" b="1" i="1" smtClean="0"/>
              <a:t>Topic #4</a:t>
            </a:r>
          </a:p>
        </p:txBody>
      </p:sp>
      <p:sp>
        <p:nvSpPr>
          <p:cNvPr id="2054" name="Rectangle 6"/>
          <p:cNvSpPr>
            <a:spLocks noChangeArrowheads="1"/>
          </p:cNvSpPr>
          <p:nvPr/>
        </p:nvSpPr>
        <p:spPr bwMode="auto">
          <a:xfrm>
            <a:off x="4648200" y="5410200"/>
            <a:ext cx="4495800" cy="181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800">
                <a:solidFill>
                  <a:srgbClr val="000000"/>
                </a:solidFill>
              </a:rPr>
              <a:t>Produced by the Council Leadership Development Committee ― Missouri Council Leadership Development - a partnership of the Missouri Extension County Council Leadership Council and University of Missouri Extension </a:t>
            </a:r>
          </a:p>
          <a:p>
            <a:pPr eaLnBrk="1" hangingPunct="1"/>
            <a:endParaRPr lang="en-US" altLang="en-US" sz="800">
              <a:solidFill>
                <a:srgbClr val="000000"/>
              </a:solidFill>
            </a:endParaRPr>
          </a:p>
          <a:p>
            <a:pPr eaLnBrk="1" hangingPunct="1"/>
            <a:r>
              <a:rPr lang="en-US" altLang="en-US" sz="800">
                <a:solidFill>
                  <a:srgbClr val="000000"/>
                </a:solidFill>
              </a:rPr>
              <a:t>(c) 2007 University of Missouri Board of Curators. Updated October 2011. </a:t>
            </a:r>
            <a:br>
              <a:rPr lang="en-US" altLang="en-US" sz="800">
                <a:solidFill>
                  <a:srgbClr val="000000"/>
                </a:solidFill>
              </a:rPr>
            </a:br>
            <a:r>
              <a:rPr lang="en-US" altLang="en-US" sz="800">
                <a:solidFill>
                  <a:srgbClr val="000000"/>
                </a:solidFill>
              </a:rPr>
              <a:t/>
            </a:r>
            <a:br>
              <a:rPr lang="en-US" altLang="en-US" sz="800">
                <a:solidFill>
                  <a:srgbClr val="000000"/>
                </a:solidFill>
              </a:rPr>
            </a:br>
            <a:r>
              <a:rPr lang="en-US" altLang="en-US" sz="800" i="1">
                <a:solidFill>
                  <a:srgbClr val="000000"/>
                </a:solidFill>
              </a:rPr>
              <a:t>University of Missouri Extension does not discriminate on the basis of race, color, national origin, sex, sexual orientation, religion, age, disability, or status as a Vietnam-era veteran in employment or program. </a:t>
            </a:r>
            <a:r>
              <a:rPr lang="en-US" altLang="en-US" sz="800"/>
              <a:t>Funding for this project was made possible by a grant from the Surdna Foundation and the National 4-H Council. </a:t>
            </a:r>
          </a:p>
          <a:p>
            <a:pPr eaLnBrk="1" hangingPunct="1"/>
            <a:r>
              <a:rPr lang="en-US" altLang="en-US"/>
              <a:t> </a:t>
            </a:r>
          </a:p>
          <a:p>
            <a:pPr eaLnBrk="1" hangingPunct="1">
              <a:spcBef>
                <a:spcPct val="50000"/>
              </a:spcBef>
            </a:pPr>
            <a:endParaRPr lang="en-US" altLang="en-US" sz="1000" i="1"/>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arch-main"/>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0" y="1066800"/>
            <a:ext cx="9144000" cy="471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Rectangle 3"/>
          <p:cNvSpPr>
            <a:spLocks noGrp="1" noChangeArrowheads="1"/>
          </p:cNvSpPr>
          <p:nvPr>
            <p:ph type="title"/>
          </p:nvPr>
        </p:nvSpPr>
        <p:spPr/>
        <p:txBody>
          <a:bodyPr/>
          <a:lstStyle/>
          <a:p>
            <a:pPr eaLnBrk="1" hangingPunct="1"/>
            <a:r>
              <a:rPr lang="en-US" altLang="en-US" sz="3200" b="1" i="1" smtClean="0"/>
              <a:t>Youth Liaison Role</a:t>
            </a:r>
          </a:p>
        </p:txBody>
      </p:sp>
      <p:sp>
        <p:nvSpPr>
          <p:cNvPr id="11268" name="Rectangle 4"/>
          <p:cNvSpPr>
            <a:spLocks noGrp="1" noChangeArrowheads="1"/>
          </p:cNvSpPr>
          <p:nvPr>
            <p:ph type="body" idx="1"/>
          </p:nvPr>
        </p:nvSpPr>
        <p:spPr/>
        <p:txBody>
          <a:bodyPr/>
          <a:lstStyle/>
          <a:p>
            <a:pPr eaLnBrk="1" hangingPunct="1"/>
            <a:r>
              <a:rPr lang="en-US" altLang="en-US" smtClean="0"/>
              <a:t>Advise the council on a “youth-friendly” recruitment and selection process.</a:t>
            </a:r>
          </a:p>
          <a:p>
            <a:pPr eaLnBrk="1" hangingPunct="1"/>
            <a:r>
              <a:rPr lang="en-US" altLang="en-US" smtClean="0"/>
              <a:t>Identify youth who have leadership potential and interest in being a rep.</a:t>
            </a:r>
          </a:p>
          <a:p>
            <a:pPr eaLnBrk="1" hangingPunct="1"/>
            <a:r>
              <a:rPr lang="en-US" altLang="en-US" smtClean="0"/>
              <a:t>Assist the council with contacting youth.</a:t>
            </a:r>
          </a:p>
          <a:p>
            <a:pPr eaLnBrk="1" hangingPunct="1"/>
            <a:r>
              <a:rPr lang="en-US" altLang="en-US" smtClean="0"/>
              <a:t>Check-in with youth on how their council experience is going.</a:t>
            </a:r>
          </a:p>
          <a:p>
            <a:pPr eaLnBrk="1" hangingPunct="1"/>
            <a:r>
              <a:rPr lang="en-US" altLang="en-US" smtClean="0"/>
              <a:t>Be an advocate for youth decision-makers.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arch-main"/>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0" y="1606550"/>
            <a:ext cx="9144000" cy="471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Rectangle 3"/>
          <p:cNvSpPr>
            <a:spLocks noGrp="1" noChangeArrowheads="1"/>
          </p:cNvSpPr>
          <p:nvPr>
            <p:ph type="title"/>
          </p:nvPr>
        </p:nvSpPr>
        <p:spPr/>
        <p:txBody>
          <a:bodyPr/>
          <a:lstStyle/>
          <a:p>
            <a:pPr eaLnBrk="1" hangingPunct="1"/>
            <a:r>
              <a:rPr lang="en-US" altLang="en-US" sz="3200" b="1" i="1" smtClean="0"/>
              <a:t>Recruiting &amp; Selecting Youth Representatives</a:t>
            </a:r>
          </a:p>
        </p:txBody>
      </p:sp>
      <p:sp>
        <p:nvSpPr>
          <p:cNvPr id="12292" name="Rectangle 4"/>
          <p:cNvSpPr>
            <a:spLocks noGrp="1" noChangeArrowheads="1"/>
          </p:cNvSpPr>
          <p:nvPr>
            <p:ph type="body" idx="1"/>
          </p:nvPr>
        </p:nvSpPr>
        <p:spPr>
          <a:xfrm>
            <a:off x="457200" y="1722438"/>
            <a:ext cx="8229600" cy="4525962"/>
          </a:xfrm>
        </p:spPr>
        <p:txBody>
          <a:bodyPr/>
          <a:lstStyle/>
          <a:p>
            <a:pPr marL="609600" indent="-609600" eaLnBrk="1" hangingPunct="1">
              <a:lnSpc>
                <a:spcPct val="90000"/>
              </a:lnSpc>
              <a:buFontTx/>
              <a:buNone/>
            </a:pPr>
            <a:r>
              <a:rPr lang="en-US" altLang="en-US" sz="3600" b="1" i="1" smtClean="0"/>
              <a:t>Action Step…</a:t>
            </a:r>
          </a:p>
          <a:p>
            <a:pPr marL="609600" indent="-609600" eaLnBrk="1" hangingPunct="1">
              <a:lnSpc>
                <a:spcPct val="90000"/>
              </a:lnSpc>
            </a:pPr>
            <a:r>
              <a:rPr lang="en-US" altLang="en-US" smtClean="0"/>
              <a:t>Identify which person will be the youth liaison.</a:t>
            </a:r>
          </a:p>
          <a:p>
            <a:pPr marL="609600" indent="-609600" eaLnBrk="1" hangingPunct="1">
              <a:lnSpc>
                <a:spcPct val="90000"/>
              </a:lnSpc>
            </a:pPr>
            <a:r>
              <a:rPr lang="en-US" altLang="en-US" smtClean="0"/>
              <a:t>Record the step-by-step recruitment and selection procedure the council will follow.</a:t>
            </a:r>
          </a:p>
          <a:p>
            <a:pPr marL="609600" indent="-609600" eaLnBrk="1" hangingPunct="1">
              <a:lnSpc>
                <a:spcPct val="90000"/>
              </a:lnSpc>
            </a:pPr>
            <a:r>
              <a:rPr lang="en-US" altLang="en-US" smtClean="0"/>
              <a:t>If you have youth representatives already, revisit the procedure you used to recruit and select them.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z="3200" b="1" i="1" smtClean="0"/>
              <a:t>The View From Up Here is </a:t>
            </a:r>
            <a:r>
              <a:rPr lang="en-US" altLang="en-US" sz="3200" b="1" i="1" u="sng" smtClean="0"/>
              <a:t>Incredible!</a:t>
            </a:r>
          </a:p>
        </p:txBody>
      </p:sp>
      <p:sp>
        <p:nvSpPr>
          <p:cNvPr id="13315" name="Text Box 6"/>
          <p:cNvSpPr txBox="1">
            <a:spLocks noChangeArrowheads="1"/>
          </p:cNvSpPr>
          <p:nvPr/>
        </p:nvSpPr>
        <p:spPr bwMode="auto">
          <a:xfrm>
            <a:off x="3886200" y="5410200"/>
            <a:ext cx="4495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i="1"/>
              <a:t>“I never knew youth-adult partnerships could be so empowering!”</a:t>
            </a:r>
          </a:p>
        </p:txBody>
      </p:sp>
      <p:sp>
        <p:nvSpPr>
          <p:cNvPr id="13316" name="Text Box 7"/>
          <p:cNvSpPr txBox="1">
            <a:spLocks noChangeArrowheads="1"/>
          </p:cNvSpPr>
          <p:nvPr/>
        </p:nvSpPr>
        <p:spPr bwMode="auto">
          <a:xfrm>
            <a:off x="457200" y="1524000"/>
            <a:ext cx="2971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pPr>
            <a:r>
              <a:rPr lang="en-US" altLang="en-US" b="1" i="1"/>
              <a:t>“Why didn’t we do this a long time ago?”</a:t>
            </a:r>
          </a:p>
        </p:txBody>
      </p:sp>
      <p:pic>
        <p:nvPicPr>
          <p:cNvPr id="13317" name="Picture 12" descr="157716241_be83f61e9b_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1657350"/>
            <a:ext cx="4724400" cy="354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Picture 16" descr="old-courthouse-st-louis-mo00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2286000"/>
            <a:ext cx="2743200" cy="428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arch-main"/>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0" y="1371600"/>
            <a:ext cx="9144000" cy="479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Rectangle 3"/>
          <p:cNvSpPr>
            <a:spLocks noGrp="1" noChangeArrowheads="1"/>
          </p:cNvSpPr>
          <p:nvPr>
            <p:ph type="body" idx="1"/>
          </p:nvPr>
        </p:nvSpPr>
        <p:spPr>
          <a:xfrm>
            <a:off x="0" y="1752600"/>
            <a:ext cx="8915400" cy="914400"/>
          </a:xfrm>
        </p:spPr>
        <p:txBody>
          <a:bodyPr/>
          <a:lstStyle/>
          <a:p>
            <a:pPr marL="6350" indent="7938" algn="ctr">
              <a:spcBef>
                <a:spcPct val="50000"/>
              </a:spcBef>
              <a:buFontTx/>
              <a:buNone/>
            </a:pPr>
            <a:r>
              <a:rPr lang="en-US" altLang="en-US" b="1" i="1" smtClean="0"/>
              <a:t>County Extension Council Training Module</a:t>
            </a:r>
          </a:p>
          <a:p>
            <a:pPr marL="6350" indent="7938" algn="ctr" eaLnBrk="1" hangingPunct="1">
              <a:buFontTx/>
              <a:buNone/>
            </a:pPr>
            <a:endParaRPr lang="en-US" altLang="en-US" b="1" i="1" smtClean="0"/>
          </a:p>
        </p:txBody>
      </p:sp>
      <p:pic>
        <p:nvPicPr>
          <p:cNvPr id="14340" name="Picture 4" descr="image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5257800"/>
            <a:ext cx="2895600"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Rectangle 5"/>
          <p:cNvSpPr>
            <a:spLocks noGrp="1" noChangeArrowheads="1"/>
          </p:cNvSpPr>
          <p:nvPr>
            <p:ph type="title"/>
          </p:nvPr>
        </p:nvSpPr>
        <p:spPr>
          <a:xfrm>
            <a:off x="0" y="304800"/>
            <a:ext cx="9144000" cy="1371600"/>
          </a:xfrm>
          <a:noFill/>
        </p:spPr>
        <p:txBody>
          <a:bodyPr/>
          <a:lstStyle/>
          <a:p>
            <a:pPr eaLnBrk="1" hangingPunct="1"/>
            <a:r>
              <a:rPr lang="en-US" altLang="en-US" sz="3200" b="1" i="1" smtClean="0"/>
              <a:t>Extension Council Youth Leadership </a:t>
            </a:r>
            <a:br>
              <a:rPr lang="en-US" altLang="en-US" sz="3200" b="1" i="1" smtClean="0"/>
            </a:br>
            <a:r>
              <a:rPr lang="en-US" altLang="en-US" sz="3200" b="1" i="1" smtClean="0"/>
              <a:t>(ECYL)</a:t>
            </a:r>
          </a:p>
        </p:txBody>
      </p:sp>
      <p:sp>
        <p:nvSpPr>
          <p:cNvPr id="14342" name="Rectangle 6"/>
          <p:cNvSpPr>
            <a:spLocks noChangeArrowheads="1"/>
          </p:cNvSpPr>
          <p:nvPr/>
        </p:nvSpPr>
        <p:spPr bwMode="auto">
          <a:xfrm>
            <a:off x="685800" y="2971800"/>
            <a:ext cx="7848600"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600" b="1" i="1">
                <a:solidFill>
                  <a:srgbClr val="000000"/>
                </a:solidFill>
              </a:rPr>
              <a:t>Produced by the Council Leadership Development Committee </a:t>
            </a:r>
            <a:r>
              <a:rPr lang="en-US" altLang="en-US" sz="1600" b="1" i="1">
                <a:solidFill>
                  <a:srgbClr val="000000"/>
                </a:solidFill>
                <a:sym typeface="Symbol" panose="05050102010706020507" pitchFamily="18" charset="2"/>
              </a:rPr>
              <a:t> a partnership of the Missouri Extension County Council Leadership Council and University of Missouri Extension</a:t>
            </a:r>
            <a:br>
              <a:rPr lang="en-US" altLang="en-US" sz="1600" b="1" i="1">
                <a:solidFill>
                  <a:srgbClr val="000000"/>
                </a:solidFill>
                <a:sym typeface="Symbol" panose="05050102010706020507" pitchFamily="18" charset="2"/>
              </a:rPr>
            </a:br>
            <a:r>
              <a:rPr lang="en-US" altLang="en-US" sz="1600" b="1" i="1">
                <a:solidFill>
                  <a:schemeClr val="tx2"/>
                </a:solidFill>
                <a:sym typeface="Symbol" panose="05050102010706020507" pitchFamily="18" charset="2"/>
                <a:hlinkClick r:id="rId5"/>
              </a:rPr>
              <a:t>http://extension.missouri.edu/extcouncil/training/</a:t>
            </a:r>
            <a:endParaRPr lang="en-US" altLang="en-US" sz="1600" b="1" i="1">
              <a:solidFill>
                <a:schemeClr val="tx2"/>
              </a:solidFill>
              <a:sym typeface="Symbol" panose="05050102010706020507" pitchFamily="18" charset="2"/>
            </a:endParaRPr>
          </a:p>
          <a:p>
            <a:pPr algn="ctr" eaLnBrk="1" hangingPunct="1"/>
            <a:r>
              <a:rPr lang="en-US" altLang="en-US" sz="1600" b="1" i="1">
                <a:sym typeface="Symbol" panose="05050102010706020507" pitchFamily="18" charset="2"/>
              </a:rPr>
              <a:t>Funding for this project was made possible by a grant from the Surdna Foundation and the National 4-H Council.</a:t>
            </a:r>
            <a:r>
              <a:rPr lang="en-US" altLang="en-US" sz="1600">
                <a:sym typeface="Symbol" panose="05050102010706020507" pitchFamily="18" charset="2"/>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800px-St_Louis_Arch">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6482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p:cNvSpPr>
            <a:spLocks noGrp="1" noChangeArrowheads="1"/>
          </p:cNvSpPr>
          <p:nvPr>
            <p:ph type="title"/>
          </p:nvPr>
        </p:nvSpPr>
        <p:spPr>
          <a:xfrm>
            <a:off x="0" y="685800"/>
            <a:ext cx="4648200" cy="1143000"/>
          </a:xfrm>
        </p:spPr>
        <p:txBody>
          <a:bodyPr/>
          <a:lstStyle/>
          <a:p>
            <a:pPr eaLnBrk="1" hangingPunct="1"/>
            <a:r>
              <a:rPr lang="en-US" altLang="en-US" sz="3200" b="1" i="1" smtClean="0"/>
              <a:t>Extension Council Youth Leadership </a:t>
            </a:r>
            <a:br>
              <a:rPr lang="en-US" altLang="en-US" sz="3200" b="1" i="1" smtClean="0"/>
            </a:br>
            <a:r>
              <a:rPr lang="en-US" altLang="en-US" sz="3200" b="1" i="1" smtClean="0"/>
              <a:t>(ECYL)</a:t>
            </a:r>
            <a:br>
              <a:rPr lang="en-US" altLang="en-US" sz="3200" b="1" i="1" smtClean="0"/>
            </a:br>
            <a:r>
              <a:rPr lang="en-US" altLang="en-US" sz="3200" b="1" i="1" smtClean="0"/>
              <a:t>Topic #4</a:t>
            </a:r>
          </a:p>
        </p:txBody>
      </p:sp>
      <p:sp>
        <p:nvSpPr>
          <p:cNvPr id="3076" name="Rectangle 4"/>
          <p:cNvSpPr>
            <a:spLocks noGrp="1" noChangeArrowheads="1"/>
          </p:cNvSpPr>
          <p:nvPr>
            <p:ph type="body" idx="1"/>
          </p:nvPr>
        </p:nvSpPr>
        <p:spPr>
          <a:xfrm>
            <a:off x="4800600" y="609600"/>
            <a:ext cx="4191000" cy="5715000"/>
          </a:xfrm>
        </p:spPr>
        <p:txBody>
          <a:bodyPr/>
          <a:lstStyle/>
          <a:p>
            <a:pPr marL="174625" indent="-174625" algn="ctr" eaLnBrk="1" hangingPunct="1">
              <a:lnSpc>
                <a:spcPct val="80000"/>
              </a:lnSpc>
              <a:buFontTx/>
              <a:buNone/>
            </a:pPr>
            <a:r>
              <a:rPr lang="en-US" altLang="en-US" b="1" i="1" smtClean="0"/>
              <a:t>Learning</a:t>
            </a:r>
          </a:p>
          <a:p>
            <a:pPr marL="174625" indent="-174625" algn="ctr" eaLnBrk="1" hangingPunct="1">
              <a:lnSpc>
                <a:spcPct val="80000"/>
              </a:lnSpc>
              <a:buFontTx/>
              <a:buNone/>
            </a:pPr>
            <a:r>
              <a:rPr lang="en-US" altLang="en-US" b="1" i="1" smtClean="0"/>
              <a:t>Objectives:</a:t>
            </a:r>
          </a:p>
          <a:p>
            <a:pPr marL="174625" indent="-174625" algn="ctr" eaLnBrk="1" hangingPunct="1">
              <a:lnSpc>
                <a:spcPct val="80000"/>
              </a:lnSpc>
              <a:buFontTx/>
              <a:buNone/>
            </a:pPr>
            <a:endParaRPr lang="en-US" altLang="en-US" sz="2400" b="1" i="1" smtClean="0"/>
          </a:p>
          <a:p>
            <a:pPr marL="174625" indent="-174625" eaLnBrk="1" hangingPunct="1">
              <a:lnSpc>
                <a:spcPct val="80000"/>
              </a:lnSpc>
            </a:pPr>
            <a:r>
              <a:rPr lang="en-US" altLang="en-US" sz="1800" i="1" smtClean="0"/>
              <a:t>Understand youth motivations for serving on a local board or council.</a:t>
            </a:r>
          </a:p>
          <a:p>
            <a:pPr marL="174625" indent="-174625" eaLnBrk="1" hangingPunct="1">
              <a:lnSpc>
                <a:spcPct val="80000"/>
              </a:lnSpc>
            </a:pPr>
            <a:endParaRPr lang="en-US" altLang="en-US" sz="1800" i="1" smtClean="0"/>
          </a:p>
          <a:p>
            <a:pPr marL="174625" indent="-174625" eaLnBrk="1" hangingPunct="1">
              <a:lnSpc>
                <a:spcPct val="80000"/>
              </a:lnSpc>
            </a:pPr>
            <a:r>
              <a:rPr lang="en-US" altLang="en-US" sz="1800" i="1" smtClean="0"/>
              <a:t>Grasp the role of the youth liaison person.</a:t>
            </a:r>
          </a:p>
          <a:p>
            <a:pPr marL="174625" indent="-174625" eaLnBrk="1" hangingPunct="1">
              <a:lnSpc>
                <a:spcPct val="80000"/>
              </a:lnSpc>
            </a:pPr>
            <a:endParaRPr lang="en-US" altLang="en-US" sz="1800" i="1" smtClean="0"/>
          </a:p>
          <a:p>
            <a:pPr marL="174625" indent="-174625" eaLnBrk="1" hangingPunct="1">
              <a:lnSpc>
                <a:spcPct val="80000"/>
              </a:lnSpc>
            </a:pPr>
            <a:r>
              <a:rPr lang="en-US" altLang="en-US" sz="1800" i="1" smtClean="0"/>
              <a:t>Demonstrate strategies for effectively inviting youth to serve.</a:t>
            </a:r>
          </a:p>
          <a:p>
            <a:pPr marL="174625" indent="-174625" eaLnBrk="1" hangingPunct="1">
              <a:lnSpc>
                <a:spcPct val="80000"/>
              </a:lnSpc>
            </a:pPr>
            <a:endParaRPr lang="en-US" altLang="en-US" sz="1800" i="1" smtClean="0"/>
          </a:p>
          <a:p>
            <a:pPr marL="174625" indent="-174625" eaLnBrk="1" hangingPunct="1">
              <a:lnSpc>
                <a:spcPct val="80000"/>
              </a:lnSpc>
            </a:pPr>
            <a:r>
              <a:rPr lang="en-US" altLang="en-US" sz="1800" i="1" smtClean="0"/>
              <a:t>Develop youth selection criteria.</a:t>
            </a:r>
          </a:p>
          <a:p>
            <a:pPr marL="174625" indent="-174625" eaLnBrk="1" hangingPunct="1">
              <a:lnSpc>
                <a:spcPct val="80000"/>
              </a:lnSpc>
            </a:pPr>
            <a:endParaRPr lang="en-US" altLang="en-US" sz="1800" i="1" smtClean="0"/>
          </a:p>
          <a:p>
            <a:pPr marL="174625" indent="-174625" eaLnBrk="1" hangingPunct="1">
              <a:lnSpc>
                <a:spcPct val="80000"/>
              </a:lnSpc>
            </a:pPr>
            <a:r>
              <a:rPr lang="en-US" altLang="en-US" sz="1800" i="1" smtClean="0"/>
              <a:t>Understand effective ways to interview, screen, and select youth members.</a:t>
            </a:r>
          </a:p>
        </p:txBody>
      </p:sp>
      <p:pic>
        <p:nvPicPr>
          <p:cNvPr id="3077" name="Picture 5" descr="image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5000" y="6019800"/>
            <a:ext cx="223837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arch-main"/>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0" y="1066800"/>
            <a:ext cx="9144000" cy="471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p:cNvSpPr>
            <a:spLocks noGrp="1" noChangeArrowheads="1"/>
          </p:cNvSpPr>
          <p:nvPr>
            <p:ph type="ctrTitle"/>
          </p:nvPr>
        </p:nvSpPr>
        <p:spPr>
          <a:xfrm>
            <a:off x="685800" y="2492375"/>
            <a:ext cx="7772400" cy="1470025"/>
          </a:xfrm>
        </p:spPr>
        <p:txBody>
          <a:bodyPr/>
          <a:lstStyle/>
          <a:p>
            <a:pPr eaLnBrk="1" hangingPunct="1"/>
            <a:r>
              <a:rPr lang="en-US" altLang="en-US" sz="3200" b="1" i="1" smtClean="0"/>
              <a:t>Why Are Youth Motivated to Serve</a:t>
            </a:r>
            <a:br>
              <a:rPr lang="en-US" altLang="en-US" sz="3200" b="1" i="1" smtClean="0"/>
            </a:br>
            <a:r>
              <a:rPr lang="en-US" altLang="en-US" sz="3200" b="1" i="1" smtClean="0"/>
              <a:t>on a County Extension Council?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arch-main"/>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0" y="1066800"/>
            <a:ext cx="9144000" cy="471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ctrTitle"/>
          </p:nvPr>
        </p:nvSpPr>
        <p:spPr>
          <a:xfrm>
            <a:off x="685800" y="2492375"/>
            <a:ext cx="7772400" cy="1470025"/>
          </a:xfrm>
        </p:spPr>
        <p:txBody>
          <a:bodyPr/>
          <a:lstStyle/>
          <a:p>
            <a:pPr eaLnBrk="1" hangingPunct="1"/>
            <a:r>
              <a:rPr lang="en-US" altLang="en-US" sz="3200" b="1" i="1" smtClean="0"/>
              <a:t>There Are at Least Five Reasons Shared in The Following Quote…See If You Can Identify Them!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arch-main"/>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0" y="1066800"/>
            <a:ext cx="9144000" cy="471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Rectangle 3"/>
          <p:cNvSpPr>
            <a:spLocks noGrp="1" noChangeArrowheads="1"/>
          </p:cNvSpPr>
          <p:nvPr>
            <p:ph type="ctrTitle"/>
          </p:nvPr>
        </p:nvSpPr>
        <p:spPr>
          <a:xfrm>
            <a:off x="685800" y="1066800"/>
            <a:ext cx="7772400" cy="4724400"/>
          </a:xfrm>
        </p:spPr>
        <p:txBody>
          <a:bodyPr/>
          <a:lstStyle/>
          <a:p>
            <a:pPr algn="l" eaLnBrk="1" hangingPunct="1"/>
            <a:r>
              <a:rPr lang="en-US" altLang="en-US" sz="2800" i="1" smtClean="0"/>
              <a:t>“Being a part of Youth CIRCLES and YAC has given me leadership skills, taught me about my community, and helped me make friends I would not have met…I always want to attend town meetings and be a part of making the decisions.  Even if I don’t always like the outcomes I want to know that my opinion has been heard.”</a:t>
            </a:r>
            <a:br>
              <a:rPr lang="en-US" altLang="en-US" sz="2800" i="1" smtClean="0"/>
            </a:br>
            <a:r>
              <a:rPr lang="en-US" altLang="en-US" sz="2800" i="1" smtClean="0"/>
              <a:t/>
            </a:r>
            <a:br>
              <a:rPr lang="en-US" altLang="en-US" sz="2800" i="1" smtClean="0"/>
            </a:br>
            <a:r>
              <a:rPr lang="en-US" altLang="en-US" sz="2800" i="1" smtClean="0"/>
              <a:t>--16-year-old youth, St. Francois County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arch-main"/>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0" y="1066800"/>
            <a:ext cx="9144000" cy="471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3"/>
          <p:cNvSpPr>
            <a:spLocks noGrp="1" noChangeArrowheads="1"/>
          </p:cNvSpPr>
          <p:nvPr>
            <p:ph type="ctrTitle"/>
          </p:nvPr>
        </p:nvSpPr>
        <p:spPr>
          <a:xfrm>
            <a:off x="685800" y="1066800"/>
            <a:ext cx="7772400" cy="4724400"/>
          </a:xfrm>
        </p:spPr>
        <p:txBody>
          <a:bodyPr/>
          <a:lstStyle/>
          <a:p>
            <a:pPr algn="l" eaLnBrk="1" hangingPunct="1"/>
            <a:r>
              <a:rPr lang="en-US" altLang="en-US" sz="2800" i="1" smtClean="0"/>
              <a:t>“Being a part of Youth CIRCLES and YAC has given me </a:t>
            </a:r>
            <a:r>
              <a:rPr lang="en-US" altLang="en-US" sz="2800" i="1" u="sng" smtClean="0"/>
              <a:t>leadership skills</a:t>
            </a:r>
            <a:r>
              <a:rPr lang="en-US" altLang="en-US" sz="2800" i="1" smtClean="0"/>
              <a:t>, taught me about my </a:t>
            </a:r>
            <a:r>
              <a:rPr lang="en-US" altLang="en-US" sz="2800" i="1" u="sng" smtClean="0"/>
              <a:t>community</a:t>
            </a:r>
            <a:r>
              <a:rPr lang="en-US" altLang="en-US" sz="2800" i="1" smtClean="0"/>
              <a:t>, and helped me </a:t>
            </a:r>
            <a:r>
              <a:rPr lang="en-US" altLang="en-US" sz="2800" i="1" u="sng" smtClean="0"/>
              <a:t>make friends</a:t>
            </a:r>
            <a:r>
              <a:rPr lang="en-US" altLang="en-US" sz="2800" i="1" smtClean="0"/>
              <a:t> I would not have met…I always want to attend town meetings and </a:t>
            </a:r>
            <a:r>
              <a:rPr lang="en-US" altLang="en-US" sz="2800" i="1" u="sng" smtClean="0"/>
              <a:t>be a part of making the decisions</a:t>
            </a:r>
            <a:r>
              <a:rPr lang="en-US" altLang="en-US" sz="2800" i="1" smtClean="0"/>
              <a:t>.  Even if I don’t always like the outcomes I want to know that </a:t>
            </a:r>
            <a:r>
              <a:rPr lang="en-US" altLang="en-US" sz="2800" i="1" u="sng" smtClean="0"/>
              <a:t>my opinion has been heard</a:t>
            </a:r>
            <a:r>
              <a:rPr lang="en-US" altLang="en-US" sz="2800" i="1" smtClean="0"/>
              <a:t>.”</a:t>
            </a:r>
            <a:br>
              <a:rPr lang="en-US" altLang="en-US" sz="2800" i="1" smtClean="0"/>
            </a:br>
            <a:r>
              <a:rPr lang="en-US" altLang="en-US" sz="2800" i="1" smtClean="0"/>
              <a:t/>
            </a:r>
            <a:br>
              <a:rPr lang="en-US" altLang="en-US" sz="2800" i="1" smtClean="0"/>
            </a:br>
            <a:r>
              <a:rPr lang="en-US" altLang="en-US" sz="2800" i="1" smtClean="0"/>
              <a:t>--16-year-old youth, St. Francois County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arch-main"/>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0" y="1066800"/>
            <a:ext cx="9144000" cy="471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Rectangle 3"/>
          <p:cNvSpPr>
            <a:spLocks noGrp="1" noChangeArrowheads="1"/>
          </p:cNvSpPr>
          <p:nvPr>
            <p:ph type="ctrTitle"/>
          </p:nvPr>
        </p:nvSpPr>
        <p:spPr>
          <a:xfrm>
            <a:off x="685800" y="2492375"/>
            <a:ext cx="7772400" cy="1470025"/>
          </a:xfrm>
        </p:spPr>
        <p:txBody>
          <a:bodyPr/>
          <a:lstStyle/>
          <a:p>
            <a:pPr eaLnBrk="1" hangingPunct="1"/>
            <a:r>
              <a:rPr lang="en-US" altLang="en-US" sz="3200" b="1" i="1" smtClean="0"/>
              <a:t>Where Can Motivated Youth Be Found in Your Community?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rch-main"/>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0" y="1066800"/>
            <a:ext cx="9144000" cy="471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Rectangle 5"/>
          <p:cNvSpPr>
            <a:spLocks noGrp="1" noChangeArrowheads="1"/>
          </p:cNvSpPr>
          <p:nvPr>
            <p:ph type="title"/>
          </p:nvPr>
        </p:nvSpPr>
        <p:spPr/>
        <p:txBody>
          <a:bodyPr/>
          <a:lstStyle/>
          <a:p>
            <a:pPr eaLnBrk="1" hangingPunct="1"/>
            <a:r>
              <a:rPr lang="en-US" altLang="en-US" sz="3200" b="1" i="1" smtClean="0"/>
              <a:t>Steps for Effective Recruiting</a:t>
            </a:r>
          </a:p>
        </p:txBody>
      </p:sp>
      <p:sp>
        <p:nvSpPr>
          <p:cNvPr id="9220" name="Rectangle 6"/>
          <p:cNvSpPr>
            <a:spLocks noGrp="1" noChangeArrowheads="1"/>
          </p:cNvSpPr>
          <p:nvPr>
            <p:ph type="body" idx="1"/>
          </p:nvPr>
        </p:nvSpPr>
        <p:spPr>
          <a:xfrm>
            <a:off x="457200" y="1600200"/>
            <a:ext cx="8229600" cy="4876800"/>
          </a:xfrm>
        </p:spPr>
        <p:txBody>
          <a:bodyPr/>
          <a:lstStyle/>
          <a:p>
            <a:pPr marL="609600" indent="-609600" eaLnBrk="1" hangingPunct="1">
              <a:lnSpc>
                <a:spcPct val="90000"/>
              </a:lnSpc>
              <a:buFontTx/>
              <a:buAutoNum type="arabicPeriod"/>
            </a:pPr>
            <a:r>
              <a:rPr lang="en-US" altLang="en-US" smtClean="0"/>
              <a:t>Be clear about what you want.</a:t>
            </a:r>
          </a:p>
          <a:p>
            <a:pPr marL="609600" indent="-609600" eaLnBrk="1" hangingPunct="1">
              <a:lnSpc>
                <a:spcPct val="90000"/>
              </a:lnSpc>
              <a:buFontTx/>
              <a:buAutoNum type="arabicPeriod"/>
            </a:pPr>
            <a:r>
              <a:rPr lang="en-US" altLang="en-US" smtClean="0"/>
              <a:t>Define your selection process.</a:t>
            </a:r>
          </a:p>
          <a:p>
            <a:pPr marL="609600" indent="-609600" eaLnBrk="1" hangingPunct="1">
              <a:lnSpc>
                <a:spcPct val="90000"/>
              </a:lnSpc>
              <a:buFontTx/>
              <a:buAutoNum type="arabicPeriod"/>
            </a:pPr>
            <a:r>
              <a:rPr lang="en-US" altLang="en-US" smtClean="0"/>
              <a:t>Recruit candidates and review expectations.</a:t>
            </a:r>
          </a:p>
          <a:p>
            <a:pPr marL="609600" indent="-609600" eaLnBrk="1" hangingPunct="1">
              <a:lnSpc>
                <a:spcPct val="90000"/>
              </a:lnSpc>
              <a:buFontTx/>
              <a:buAutoNum type="arabicPeriod"/>
            </a:pPr>
            <a:r>
              <a:rPr lang="en-US" altLang="en-US" smtClean="0"/>
              <a:t>Select candidates.</a:t>
            </a:r>
          </a:p>
          <a:p>
            <a:pPr marL="609600" indent="-609600" eaLnBrk="1" hangingPunct="1">
              <a:lnSpc>
                <a:spcPct val="90000"/>
              </a:lnSpc>
              <a:buFontTx/>
              <a:buAutoNum type="arabicPeriod"/>
            </a:pPr>
            <a:r>
              <a:rPr lang="en-US" altLang="en-US" smtClean="0"/>
              <a:t>Notify those accepted and rejected.</a:t>
            </a:r>
          </a:p>
          <a:p>
            <a:pPr marL="609600" indent="-609600" eaLnBrk="1" hangingPunct="1">
              <a:lnSpc>
                <a:spcPct val="90000"/>
              </a:lnSpc>
              <a:buFontTx/>
              <a:buAutoNum type="arabicPeriod"/>
            </a:pPr>
            <a:r>
              <a:rPr lang="en-US" altLang="en-US" smtClean="0"/>
              <a:t>Evaluate your strategy.</a:t>
            </a:r>
          </a:p>
          <a:p>
            <a:pPr marL="609600" indent="-609600" eaLnBrk="1" hangingPunct="1">
              <a:lnSpc>
                <a:spcPct val="90000"/>
              </a:lnSpc>
              <a:buFontTx/>
              <a:buAutoNum type="arabicPeriod"/>
            </a:pPr>
            <a:r>
              <a:rPr lang="en-US" altLang="en-US" smtClean="0"/>
              <a:t>Document the process.</a:t>
            </a:r>
          </a:p>
          <a:p>
            <a:pPr marL="609600" indent="-609600" eaLnBrk="1" hangingPunct="1">
              <a:lnSpc>
                <a:spcPct val="90000"/>
              </a:lnSpc>
              <a:buFontTx/>
              <a:buNone/>
            </a:pPr>
            <a:endParaRPr lang="en-US" altLang="en-US" sz="900" smtClean="0"/>
          </a:p>
          <a:p>
            <a:pPr marL="609600" indent="-609600" eaLnBrk="1" hangingPunct="1">
              <a:lnSpc>
                <a:spcPct val="90000"/>
              </a:lnSpc>
              <a:buFontTx/>
              <a:buNone/>
            </a:pPr>
            <a:endParaRPr lang="en-US" altLang="en-US" sz="900" smtClean="0"/>
          </a:p>
          <a:p>
            <a:pPr marL="609600" indent="-609600" eaLnBrk="1" hangingPunct="1">
              <a:lnSpc>
                <a:spcPct val="90000"/>
              </a:lnSpc>
              <a:buFontTx/>
              <a:buNone/>
            </a:pPr>
            <a:r>
              <a:rPr lang="en-US" altLang="en-US" sz="900" smtClean="0"/>
              <a:t>Excerpt from 15 Points: Successfully Involving Young People in Decision-Making. (2006).  Youth on Board, Inc.: Somerville, MA.  </a:t>
            </a:r>
            <a:r>
              <a:rPr lang="en-US" altLang="en-US" sz="900" smtClean="0">
                <a:hlinkClick r:id="rId4"/>
              </a:rPr>
              <a:t>http://www.youthonboard.org</a:t>
            </a:r>
            <a:r>
              <a:rPr lang="en-US" altLang="en-US" sz="900" smtClean="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arch-main"/>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0" y="1066800"/>
            <a:ext cx="9144000" cy="471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3"/>
          <p:cNvSpPr>
            <a:spLocks noGrp="1" noChangeArrowheads="1"/>
          </p:cNvSpPr>
          <p:nvPr>
            <p:ph type="title"/>
          </p:nvPr>
        </p:nvSpPr>
        <p:spPr/>
        <p:txBody>
          <a:bodyPr/>
          <a:lstStyle/>
          <a:p>
            <a:pPr eaLnBrk="1" hangingPunct="1"/>
            <a:r>
              <a:rPr lang="en-US" altLang="en-US" sz="3200" b="1" i="1" smtClean="0"/>
              <a:t>Keys to the Process</a:t>
            </a:r>
          </a:p>
        </p:txBody>
      </p:sp>
      <p:sp>
        <p:nvSpPr>
          <p:cNvPr id="10244" name="Rectangle 4"/>
          <p:cNvSpPr>
            <a:spLocks noGrp="1" noChangeArrowheads="1"/>
          </p:cNvSpPr>
          <p:nvPr>
            <p:ph type="body" idx="1"/>
          </p:nvPr>
        </p:nvSpPr>
        <p:spPr>
          <a:xfrm>
            <a:off x="457200" y="1600200"/>
            <a:ext cx="8382000" cy="4525963"/>
          </a:xfrm>
        </p:spPr>
        <p:txBody>
          <a:bodyPr/>
          <a:lstStyle/>
          <a:p>
            <a:pPr eaLnBrk="1" hangingPunct="1">
              <a:lnSpc>
                <a:spcPct val="90000"/>
              </a:lnSpc>
            </a:pPr>
            <a:r>
              <a:rPr lang="en-US" altLang="en-US" sz="3000" b="1" smtClean="0"/>
              <a:t>Who:</a:t>
            </a:r>
            <a:r>
              <a:rPr lang="en-US" altLang="en-US" sz="3000" smtClean="0"/>
              <a:t> youth liaison, recruitment/selection team</a:t>
            </a:r>
          </a:p>
          <a:p>
            <a:pPr eaLnBrk="1" hangingPunct="1">
              <a:lnSpc>
                <a:spcPct val="90000"/>
              </a:lnSpc>
            </a:pPr>
            <a:r>
              <a:rPr lang="en-US" altLang="en-US" sz="3000" b="1" smtClean="0"/>
              <a:t>What:</a:t>
            </a:r>
            <a:r>
              <a:rPr lang="en-US" altLang="en-US" sz="3000" smtClean="0"/>
              <a:t> application, interview questions</a:t>
            </a:r>
          </a:p>
          <a:p>
            <a:pPr eaLnBrk="1" hangingPunct="1">
              <a:lnSpc>
                <a:spcPct val="90000"/>
              </a:lnSpc>
            </a:pPr>
            <a:r>
              <a:rPr lang="en-US" altLang="en-US" sz="3000" b="1" smtClean="0"/>
              <a:t>When:</a:t>
            </a:r>
            <a:r>
              <a:rPr lang="en-US" altLang="en-US" sz="3000" smtClean="0"/>
              <a:t> timeline for getting the word out, application deadline, interviews, selection decision, follow-up with council</a:t>
            </a:r>
          </a:p>
          <a:p>
            <a:pPr eaLnBrk="1" hangingPunct="1">
              <a:lnSpc>
                <a:spcPct val="90000"/>
              </a:lnSpc>
            </a:pPr>
            <a:r>
              <a:rPr lang="en-US" altLang="en-US" sz="3000" b="1" smtClean="0"/>
              <a:t>Where:</a:t>
            </a:r>
            <a:r>
              <a:rPr lang="en-US" altLang="en-US" sz="3000" smtClean="0"/>
              <a:t> places to reach youth, meeting space</a:t>
            </a:r>
          </a:p>
          <a:p>
            <a:pPr eaLnBrk="1" hangingPunct="1">
              <a:lnSpc>
                <a:spcPct val="90000"/>
              </a:lnSpc>
            </a:pPr>
            <a:r>
              <a:rPr lang="en-US" altLang="en-US" sz="3000" b="1" smtClean="0"/>
              <a:t>How:</a:t>
            </a:r>
            <a:r>
              <a:rPr lang="en-US" altLang="en-US" sz="3000" smtClean="0"/>
              <a:t> selection criteria, recruitment strategies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1714</TotalTime>
  <Words>2233</Words>
  <Application>Microsoft Office PowerPoint</Application>
  <PresentationFormat>On-screen Show (4:3)</PresentationFormat>
  <Paragraphs>138</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Symbol</vt:lpstr>
      <vt:lpstr>Default Design</vt:lpstr>
      <vt:lpstr>Extension Council Youth Leadership  (ECYL) Topic #4</vt:lpstr>
      <vt:lpstr>Extension Council Youth Leadership  (ECYL) Topic #4</vt:lpstr>
      <vt:lpstr>Why Are Youth Motivated to Serve on a County Extension Council?</vt:lpstr>
      <vt:lpstr>There Are at Least Five Reasons Shared in The Following Quote…See If You Can Identify Them!</vt:lpstr>
      <vt:lpstr>“Being a part of Youth CIRCLES and YAC has given me leadership skills, taught me about my community, and helped me make friends I would not have met…I always want to attend town meetings and be a part of making the decisions.  Even if I don’t always like the outcomes I want to know that my opinion has been heard.”  --16-year-old youth, St. Francois County</vt:lpstr>
      <vt:lpstr>“Being a part of Youth CIRCLES and YAC has given me leadership skills, taught me about my community, and helped me make friends I would not have met…I always want to attend town meetings and be a part of making the decisions.  Even if I don’t always like the outcomes I want to know that my opinion has been heard.”  --16-year-old youth, St. Francois County</vt:lpstr>
      <vt:lpstr>Where Can Motivated Youth Be Found in Your Community?</vt:lpstr>
      <vt:lpstr>Steps for Effective Recruiting</vt:lpstr>
      <vt:lpstr>Keys to the Process</vt:lpstr>
      <vt:lpstr>Youth Liaison Role</vt:lpstr>
      <vt:lpstr>Recruiting &amp; Selecting Youth Representatives</vt:lpstr>
      <vt:lpstr>The View From Up Here is Incredible!</vt:lpstr>
      <vt:lpstr>Extension Council Youth Leadership  (ECYL)</vt:lpstr>
    </vt:vector>
  </TitlesOfParts>
  <Company>University of Missouri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ECYL Topic 4 Powerpoint</dc:title>
  <dc:creator>hennesss</dc:creator>
  <cp:lastModifiedBy>Salmons, Michael E.</cp:lastModifiedBy>
  <cp:revision>38</cp:revision>
  <dcterms:created xsi:type="dcterms:W3CDTF">2006-05-16T23:39:51Z</dcterms:created>
  <dcterms:modified xsi:type="dcterms:W3CDTF">2020-02-21T17:09:27Z</dcterms:modified>
</cp:coreProperties>
</file>